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6" r:id="rId4"/>
    <p:sldId id="274" r:id="rId5"/>
    <p:sldId id="279" r:id="rId6"/>
    <p:sldId id="280" r:id="rId7"/>
    <p:sldId id="275" r:id="rId8"/>
    <p:sldId id="259" r:id="rId9"/>
    <p:sldId id="264" r:id="rId10"/>
    <p:sldId id="260" r:id="rId11"/>
    <p:sldId id="262" r:id="rId12"/>
    <p:sldId id="273" r:id="rId13"/>
    <p:sldId id="269" r:id="rId14"/>
    <p:sldId id="270" r:id="rId15"/>
    <p:sldId id="265" r:id="rId16"/>
    <p:sldId id="268" r:id="rId17"/>
    <p:sldId id="277" r:id="rId18"/>
    <p:sldId id="266" r:id="rId19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DBFF"/>
    <a:srgbClr val="76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45140C-C326-4DAA-A267-498AD5117D68}" type="doc">
      <dgm:prSet loTypeId="urn:microsoft.com/office/officeart/2005/8/layout/vList4" loCatId="picture" qsTypeId="urn:microsoft.com/office/officeart/2005/8/quickstyle/simple5" qsCatId="simple" csTypeId="urn:microsoft.com/office/officeart/2005/8/colors/accent5_2" csCatId="accent5" phldr="1"/>
      <dgm:spPr/>
      <dgm:t>
        <a:bodyPr/>
        <a:lstStyle/>
        <a:p>
          <a:endParaRPr lang="es-CL"/>
        </a:p>
      </dgm:t>
    </dgm:pt>
    <dgm:pt modelId="{78BFB295-8F5D-4286-B72B-79142F8F0E13}">
      <dgm:prSet phldrT="[Texto]"/>
      <dgm:spPr/>
      <dgm:t>
        <a:bodyPr/>
        <a:lstStyle/>
        <a:p>
          <a:r>
            <a:rPr lang="es-MX" dirty="0"/>
            <a:t>Darío Rojas Mesías</a:t>
          </a:r>
          <a:endParaRPr lang="es-CL" dirty="0"/>
        </a:p>
      </dgm:t>
    </dgm:pt>
    <dgm:pt modelId="{F1885FAB-61EC-4F80-98D0-72360031AF9F}" type="parTrans" cxnId="{2AD07198-D472-4B98-B6D5-5A730374E9A2}">
      <dgm:prSet/>
      <dgm:spPr/>
      <dgm:t>
        <a:bodyPr/>
        <a:lstStyle/>
        <a:p>
          <a:endParaRPr lang="es-CL"/>
        </a:p>
      </dgm:t>
    </dgm:pt>
    <dgm:pt modelId="{E88D0928-51D4-4670-8963-60ABBB193E13}" type="sibTrans" cxnId="{2AD07198-D472-4B98-B6D5-5A730374E9A2}">
      <dgm:prSet/>
      <dgm:spPr/>
      <dgm:t>
        <a:bodyPr/>
        <a:lstStyle/>
        <a:p>
          <a:endParaRPr lang="es-CL"/>
        </a:p>
      </dgm:t>
    </dgm:pt>
    <dgm:pt modelId="{D868444B-AE34-4422-A6A5-1F7D392D0C20}">
      <dgm:prSet phldrT="[Texto]"/>
      <dgm:spPr/>
      <dgm:t>
        <a:bodyPr/>
        <a:lstStyle/>
        <a:p>
          <a:r>
            <a:rPr lang="es-MX" dirty="0"/>
            <a:t>Desarrollador y director de proyecto.</a:t>
          </a:r>
          <a:endParaRPr lang="es-CL" dirty="0"/>
        </a:p>
      </dgm:t>
    </dgm:pt>
    <dgm:pt modelId="{7DB88D83-6C3A-48C1-8CAD-0D11C3BEC35C}" type="parTrans" cxnId="{484B8A37-0122-4FF5-93D2-4A15DF521A17}">
      <dgm:prSet/>
      <dgm:spPr/>
      <dgm:t>
        <a:bodyPr/>
        <a:lstStyle/>
        <a:p>
          <a:endParaRPr lang="es-CL"/>
        </a:p>
      </dgm:t>
    </dgm:pt>
    <dgm:pt modelId="{74B9B1A5-94EB-40A9-BFF2-678501068FB8}" type="sibTrans" cxnId="{484B8A37-0122-4FF5-93D2-4A15DF521A17}">
      <dgm:prSet/>
      <dgm:spPr/>
      <dgm:t>
        <a:bodyPr/>
        <a:lstStyle/>
        <a:p>
          <a:endParaRPr lang="es-CL"/>
        </a:p>
      </dgm:t>
    </dgm:pt>
    <dgm:pt modelId="{2E221207-005F-49CB-81E1-6D036D64322B}">
      <dgm:prSet phldrT="[Texto]"/>
      <dgm:spPr/>
      <dgm:t>
        <a:bodyPr/>
        <a:lstStyle/>
        <a:p>
          <a:r>
            <a:rPr lang="es-MX" dirty="0"/>
            <a:t>Gestión y ejecución de proyecto.</a:t>
          </a:r>
          <a:endParaRPr lang="es-CL" dirty="0"/>
        </a:p>
      </dgm:t>
    </dgm:pt>
    <dgm:pt modelId="{3728DB5E-E904-481D-A1E5-49CF4AFFC0D3}" type="sibTrans" cxnId="{1C3272C9-C630-4D60-B76B-138907BB4D41}">
      <dgm:prSet/>
      <dgm:spPr/>
      <dgm:t>
        <a:bodyPr/>
        <a:lstStyle/>
        <a:p>
          <a:endParaRPr lang="es-CL"/>
        </a:p>
      </dgm:t>
    </dgm:pt>
    <dgm:pt modelId="{B200B6AA-AA2A-4CB8-80FF-4BB54938E8A5}" type="parTrans" cxnId="{1C3272C9-C630-4D60-B76B-138907BB4D41}">
      <dgm:prSet/>
      <dgm:spPr/>
      <dgm:t>
        <a:bodyPr/>
        <a:lstStyle/>
        <a:p>
          <a:endParaRPr lang="es-CL"/>
        </a:p>
      </dgm:t>
    </dgm:pt>
    <dgm:pt modelId="{6E1E561E-88C1-49C6-A3F7-DE4B9AD43273}" type="pres">
      <dgm:prSet presAssocID="{BE45140C-C326-4DAA-A267-498AD5117D68}" presName="linear" presStyleCnt="0">
        <dgm:presLayoutVars>
          <dgm:dir/>
          <dgm:resizeHandles val="exact"/>
        </dgm:presLayoutVars>
      </dgm:prSet>
      <dgm:spPr/>
    </dgm:pt>
    <dgm:pt modelId="{F70979D0-5925-4EC3-AD84-986E0EC7B0D8}" type="pres">
      <dgm:prSet presAssocID="{78BFB295-8F5D-4286-B72B-79142F8F0E13}" presName="comp" presStyleCnt="0"/>
      <dgm:spPr/>
    </dgm:pt>
    <dgm:pt modelId="{54FC4CB6-0791-48D3-B2C5-2E99B8AFCFF7}" type="pres">
      <dgm:prSet presAssocID="{78BFB295-8F5D-4286-B72B-79142F8F0E13}" presName="box" presStyleLbl="node1" presStyleIdx="0" presStyleCnt="1" custLinFactNeighborX="339" custLinFactNeighborY="0"/>
      <dgm:spPr/>
    </dgm:pt>
    <dgm:pt modelId="{9A7E2690-DE9C-4572-9BE5-B8C9A3B8BBB3}" type="pres">
      <dgm:prSet presAssocID="{78BFB295-8F5D-4286-B72B-79142F8F0E13}" presName="img" presStyleLbl="fgImgPlace1" presStyleIdx="0" presStyleCnt="1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52D125D2-FCA7-4A2D-AB39-B6BD54F251F2}" type="pres">
      <dgm:prSet presAssocID="{78BFB295-8F5D-4286-B72B-79142F8F0E13}" presName="text" presStyleLbl="node1" presStyleIdx="0" presStyleCnt="1">
        <dgm:presLayoutVars>
          <dgm:bulletEnabled val="1"/>
        </dgm:presLayoutVars>
      </dgm:prSet>
      <dgm:spPr/>
    </dgm:pt>
  </dgm:ptLst>
  <dgm:cxnLst>
    <dgm:cxn modelId="{399BD705-2380-48A3-9C48-1D49A5A32D61}" type="presOf" srcId="{2E221207-005F-49CB-81E1-6D036D64322B}" destId="{52D125D2-FCA7-4A2D-AB39-B6BD54F251F2}" srcOrd="1" destOrd="2" presId="urn:microsoft.com/office/officeart/2005/8/layout/vList4"/>
    <dgm:cxn modelId="{D2B94F0C-C779-4AC1-87E4-35116A3DED02}" type="presOf" srcId="{78BFB295-8F5D-4286-B72B-79142F8F0E13}" destId="{54FC4CB6-0791-48D3-B2C5-2E99B8AFCFF7}" srcOrd="0" destOrd="0" presId="urn:microsoft.com/office/officeart/2005/8/layout/vList4"/>
    <dgm:cxn modelId="{484B8A37-0122-4FF5-93D2-4A15DF521A17}" srcId="{78BFB295-8F5D-4286-B72B-79142F8F0E13}" destId="{D868444B-AE34-4422-A6A5-1F7D392D0C20}" srcOrd="0" destOrd="0" parTransId="{7DB88D83-6C3A-48C1-8CAD-0D11C3BEC35C}" sibTransId="{74B9B1A5-94EB-40A9-BFF2-678501068FB8}"/>
    <dgm:cxn modelId="{7E8FC05E-FE02-4336-B1F8-3EAA05519A49}" type="presOf" srcId="{D868444B-AE34-4422-A6A5-1F7D392D0C20}" destId="{54FC4CB6-0791-48D3-B2C5-2E99B8AFCFF7}" srcOrd="0" destOrd="1" presId="urn:microsoft.com/office/officeart/2005/8/layout/vList4"/>
    <dgm:cxn modelId="{2AD07198-D472-4B98-B6D5-5A730374E9A2}" srcId="{BE45140C-C326-4DAA-A267-498AD5117D68}" destId="{78BFB295-8F5D-4286-B72B-79142F8F0E13}" srcOrd="0" destOrd="0" parTransId="{F1885FAB-61EC-4F80-98D0-72360031AF9F}" sibTransId="{E88D0928-51D4-4670-8963-60ABBB193E13}"/>
    <dgm:cxn modelId="{690A389C-25C1-485B-88F9-437236A47744}" type="presOf" srcId="{BE45140C-C326-4DAA-A267-498AD5117D68}" destId="{6E1E561E-88C1-49C6-A3F7-DE4B9AD43273}" srcOrd="0" destOrd="0" presId="urn:microsoft.com/office/officeart/2005/8/layout/vList4"/>
    <dgm:cxn modelId="{ECFD91A4-F44F-4C84-8B25-37DA0B249A1F}" type="presOf" srcId="{78BFB295-8F5D-4286-B72B-79142F8F0E13}" destId="{52D125D2-FCA7-4A2D-AB39-B6BD54F251F2}" srcOrd="1" destOrd="0" presId="urn:microsoft.com/office/officeart/2005/8/layout/vList4"/>
    <dgm:cxn modelId="{FE5360C5-555C-42B2-9E63-16D2D46F21B1}" type="presOf" srcId="{D868444B-AE34-4422-A6A5-1F7D392D0C20}" destId="{52D125D2-FCA7-4A2D-AB39-B6BD54F251F2}" srcOrd="1" destOrd="1" presId="urn:microsoft.com/office/officeart/2005/8/layout/vList4"/>
    <dgm:cxn modelId="{1C3272C9-C630-4D60-B76B-138907BB4D41}" srcId="{78BFB295-8F5D-4286-B72B-79142F8F0E13}" destId="{2E221207-005F-49CB-81E1-6D036D64322B}" srcOrd="1" destOrd="0" parTransId="{B200B6AA-AA2A-4CB8-80FF-4BB54938E8A5}" sibTransId="{3728DB5E-E904-481D-A1E5-49CF4AFFC0D3}"/>
    <dgm:cxn modelId="{A70C9FD5-2935-4C81-937A-B6C05F5E54BA}" type="presOf" srcId="{2E221207-005F-49CB-81E1-6D036D64322B}" destId="{54FC4CB6-0791-48D3-B2C5-2E99B8AFCFF7}" srcOrd="0" destOrd="2" presId="urn:microsoft.com/office/officeart/2005/8/layout/vList4"/>
    <dgm:cxn modelId="{DA463EE6-78DB-4E59-8099-EBA029F401B0}" type="presParOf" srcId="{6E1E561E-88C1-49C6-A3F7-DE4B9AD43273}" destId="{F70979D0-5925-4EC3-AD84-986E0EC7B0D8}" srcOrd="0" destOrd="0" presId="urn:microsoft.com/office/officeart/2005/8/layout/vList4"/>
    <dgm:cxn modelId="{2FE346D7-6685-4BD0-9465-988681234E35}" type="presParOf" srcId="{F70979D0-5925-4EC3-AD84-986E0EC7B0D8}" destId="{54FC4CB6-0791-48D3-B2C5-2E99B8AFCFF7}" srcOrd="0" destOrd="0" presId="urn:microsoft.com/office/officeart/2005/8/layout/vList4"/>
    <dgm:cxn modelId="{3671DC51-8308-4E14-B210-C8528BB18500}" type="presParOf" srcId="{F70979D0-5925-4EC3-AD84-986E0EC7B0D8}" destId="{9A7E2690-DE9C-4572-9BE5-B8C9A3B8BBB3}" srcOrd="1" destOrd="0" presId="urn:microsoft.com/office/officeart/2005/8/layout/vList4"/>
    <dgm:cxn modelId="{36512CCB-6AF4-4E79-94F2-3EAFE5E8BC48}" type="presParOf" srcId="{F70979D0-5925-4EC3-AD84-986E0EC7B0D8}" destId="{52D125D2-FCA7-4A2D-AB39-B6BD54F251F2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FC4CB6-0791-48D3-B2C5-2E99B8AFCFF7}">
      <dsp:nvSpPr>
        <dsp:cNvPr id="0" name=""/>
        <dsp:cNvSpPr/>
      </dsp:nvSpPr>
      <dsp:spPr>
        <a:xfrm>
          <a:off x="0" y="0"/>
          <a:ext cx="7628151" cy="20074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600" kern="1200" dirty="0"/>
            <a:t>Darío Rojas Mesías</a:t>
          </a:r>
          <a:endParaRPr lang="es-CL" sz="36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800" kern="1200" dirty="0"/>
            <a:t>Desarrollador y director de proyecto.</a:t>
          </a:r>
          <a:endParaRPr lang="es-CL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800" kern="1200" dirty="0"/>
            <a:t>Gestión y ejecución de proyecto.</a:t>
          </a:r>
          <a:endParaRPr lang="es-CL" sz="2800" kern="1200" dirty="0"/>
        </a:p>
      </dsp:txBody>
      <dsp:txXfrm>
        <a:off x="1726375" y="0"/>
        <a:ext cx="5901775" cy="2007451"/>
      </dsp:txXfrm>
    </dsp:sp>
    <dsp:sp modelId="{9A7E2690-DE9C-4572-9BE5-B8C9A3B8BBB3}">
      <dsp:nvSpPr>
        <dsp:cNvPr id="0" name=""/>
        <dsp:cNvSpPr/>
      </dsp:nvSpPr>
      <dsp:spPr>
        <a:xfrm>
          <a:off x="200745" y="200745"/>
          <a:ext cx="1525630" cy="1605960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64A916-2C2E-265E-D1A7-F8BA8BAA5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E2B618F-FEF4-D0FB-4038-D93A262EA3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43312A-AEFB-3177-E12B-386C4F429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7C3C00-ADC0-ABB2-EF55-4D170DA0D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B0C28A-E393-39C0-65D4-7252445FA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5388704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CA4049-BEF3-0AFD-A19B-45FF1D82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4FD3394-1BB2-4A78-E0C2-B81E3B0A0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B1E014-02B1-2EA8-C324-69C065711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D9E46F-A5FD-E000-2817-06E54BC72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F151D9-94A1-87E1-B673-4D3D316B9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85804739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B72A6E5-A0E4-586A-8BAE-08F39AC9E9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C8C75B9-2362-53B4-3282-7D8A22F06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97AA35-3C24-08C9-2992-BE0C70C5D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103D78-DCDD-276E-7575-A1992D704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60B15A-BAF6-5EBF-7331-0AFFFFAB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3337686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A7B6CD-9456-B138-ECD2-C8D7A666C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74D6B0-7AF3-685F-CEAB-5529E05E8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F52F25-C2C6-7F7B-276E-37CD648AA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3947A73-C5CF-9FE2-967B-D4D866F9D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ECAE93-9144-BF33-1401-DF6FFF6FA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23929711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B56A89-B019-96BD-5BAD-62AE0C3AC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2B60B4-76B8-D88B-5674-F86DC3670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DE800A-255F-4AE1-5E56-606A61B37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FC92BF-9B9F-10CC-5BC8-BAC85DDB9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372357-062E-F22F-4B80-ED779DDD1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142600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399D17-3BAA-B1F3-D450-274A0275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60F58E-6555-CC20-7FB5-60DB4AEFC8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2CAA47F-EB54-628D-A823-3A00718BE8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890AFF8-D9BE-4C13-0483-E843C51CA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CF5C03-2790-90EB-0D65-AA62820C0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491F526-CDE5-755B-4A3F-50F807763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5284685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CF108-6B99-8CCE-C8FD-D995F9965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0B922A-6156-2235-AA95-A8B8C02B3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F40D8F2-325E-B2D8-EDDA-56DE9D1F2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58884F1-5F33-E36A-DEE4-9693FBE7DB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5DF08E0-1508-F512-337D-F5C8A5F0C3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553ED18-81E3-9782-22CD-40D6A1909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78D2E67-9BFA-E800-3A7E-8900D96D4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56AEF8A-22F0-544A-1B96-40996F1A6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6304476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80A5D8-AC89-1289-2F04-0814CB9B1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703452B-17EB-394F-735B-5A921A58A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60A54D4-94C4-7743-43A2-1A52792A4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9886359-BA16-2E60-D21D-C9E1AD88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0282747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9082406-6A57-2057-24EC-1A6C257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D4737A7-3975-9225-3AAC-282F9F456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758996F-BDE4-86FA-BD9D-DFCAB9143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5357640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5B1326-48D6-CCCF-9030-3AC9A67CD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04BD84-4F55-3649-4756-7A4CE760D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111F47-438E-ECB7-5D1F-CB07E54FD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01E9545-DD0E-6A0B-2B88-934785A7E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23CD897-12AF-A56D-CB14-1B41012DE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257B85-275B-F539-96E6-BF6C3F487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53514770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5BFE8-4F8E-9F77-F45C-B4D870295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3CB21F6-368F-6F50-5C0D-6BE2DDE1E4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012122B-29C5-7F4E-7EFB-41EF277FC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17332B2-B78B-790B-184B-C7299CC48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1CBB3B-17B4-113F-AA5B-E804167AD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C8A1FFA-A66B-F32D-E3CE-2337B07F5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36603574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48B6D4E-E3C2-3792-E3C4-2CBC2E052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82E89E-FB21-817B-8050-7AD81F9CE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A1C48C-F8B6-B30A-3815-D7ADD14FF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704C8-43E3-4F4F-BE90-356A640D5754}" type="datetimeFigureOut">
              <a:rPr lang="es-CL" smtClean="0"/>
              <a:t>04-12-2024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909214F-88E2-1045-9D0B-C2ECD481C3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38CA17-DD6E-139F-6ED9-FAD83BB727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56703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2707792"/>
            <a:ext cx="121919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PROYECTO GESTIÓN DE ENERGÍA EN SISTEMAS BESS PARA RECORTE DE HORA PUNTA</a:t>
            </a:r>
          </a:p>
          <a:p>
            <a:pPr algn="ctr"/>
            <a:r>
              <a:rPr lang="es-MX" sz="2400" dirty="0"/>
              <a:t>PRESENTACIÓN FINAL CAPSTONE</a:t>
            </a:r>
            <a:endParaRPr lang="es-CL" sz="2400" dirty="0"/>
          </a:p>
        </p:txBody>
      </p:sp>
    </p:spTree>
    <p:extLst>
      <p:ext uri="{BB962C8B-B14F-4D97-AF65-F5344CB8AC3E}">
        <p14:creationId xmlns:p14="http://schemas.microsoft.com/office/powerpoint/2010/main" val="239196319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Metodología de trabajo para el desarrollo del proyecto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diagram of a company&#10;&#10;Description automatically generated">
            <a:extLst>
              <a:ext uri="{FF2B5EF4-FFF2-40B4-BE49-F238E27FC236}">
                <a16:creationId xmlns:a16="http://schemas.microsoft.com/office/drawing/2014/main" id="{5903EF44-193C-E108-F897-A1EEC19903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985" y="2518739"/>
            <a:ext cx="60706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19974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1" y="1155656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Cronograma para el desarrollo del proyecto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7BB5CADE-DDA2-A4F7-629E-7AEEB49F5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2740201"/>
              </p:ext>
            </p:extLst>
          </p:nvPr>
        </p:nvGraphicFramePr>
        <p:xfrm>
          <a:off x="527537" y="2065839"/>
          <a:ext cx="10999176" cy="4613285"/>
        </p:xfrm>
        <a:graphic>
          <a:graphicData uri="http://schemas.openxmlformats.org/drawingml/2006/table">
            <a:tbl>
              <a:tblPr firstRow="1" firstCol="1" bandRow="1"/>
              <a:tblGrid>
                <a:gridCol w="1572573">
                  <a:extLst>
                    <a:ext uri="{9D8B030D-6E8A-4147-A177-3AD203B41FA5}">
                      <a16:colId xmlns:a16="http://schemas.microsoft.com/office/drawing/2014/main" val="1385875515"/>
                    </a:ext>
                  </a:extLst>
                </a:gridCol>
                <a:gridCol w="406395">
                  <a:extLst>
                    <a:ext uri="{9D8B030D-6E8A-4147-A177-3AD203B41FA5}">
                      <a16:colId xmlns:a16="http://schemas.microsoft.com/office/drawing/2014/main" val="3026825544"/>
                    </a:ext>
                  </a:extLst>
                </a:gridCol>
                <a:gridCol w="521247">
                  <a:extLst>
                    <a:ext uri="{9D8B030D-6E8A-4147-A177-3AD203B41FA5}">
                      <a16:colId xmlns:a16="http://schemas.microsoft.com/office/drawing/2014/main" val="3982458150"/>
                    </a:ext>
                  </a:extLst>
                </a:gridCol>
                <a:gridCol w="388725">
                  <a:extLst>
                    <a:ext uri="{9D8B030D-6E8A-4147-A177-3AD203B41FA5}">
                      <a16:colId xmlns:a16="http://schemas.microsoft.com/office/drawing/2014/main" val="2813336322"/>
                    </a:ext>
                  </a:extLst>
                </a:gridCol>
                <a:gridCol w="540997">
                  <a:extLst>
                    <a:ext uri="{9D8B030D-6E8A-4147-A177-3AD203B41FA5}">
                      <a16:colId xmlns:a16="http://schemas.microsoft.com/office/drawing/2014/main" val="666810208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441682826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1853034618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161666760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2597728732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3367593723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1610561930"/>
                    </a:ext>
                  </a:extLst>
                </a:gridCol>
                <a:gridCol w="511201">
                  <a:extLst>
                    <a:ext uri="{9D8B030D-6E8A-4147-A177-3AD203B41FA5}">
                      <a16:colId xmlns:a16="http://schemas.microsoft.com/office/drawing/2014/main" val="4078685469"/>
                    </a:ext>
                  </a:extLst>
                </a:gridCol>
                <a:gridCol w="527092">
                  <a:extLst>
                    <a:ext uri="{9D8B030D-6E8A-4147-A177-3AD203B41FA5}">
                      <a16:colId xmlns:a16="http://schemas.microsoft.com/office/drawing/2014/main" val="1033199576"/>
                    </a:ext>
                  </a:extLst>
                </a:gridCol>
                <a:gridCol w="520137">
                  <a:extLst>
                    <a:ext uri="{9D8B030D-6E8A-4147-A177-3AD203B41FA5}">
                      <a16:colId xmlns:a16="http://schemas.microsoft.com/office/drawing/2014/main" val="3244852290"/>
                    </a:ext>
                  </a:extLst>
                </a:gridCol>
                <a:gridCol w="520137">
                  <a:extLst>
                    <a:ext uri="{9D8B030D-6E8A-4147-A177-3AD203B41FA5}">
                      <a16:colId xmlns:a16="http://schemas.microsoft.com/office/drawing/2014/main" val="2661357519"/>
                    </a:ext>
                  </a:extLst>
                </a:gridCol>
                <a:gridCol w="520137">
                  <a:extLst>
                    <a:ext uri="{9D8B030D-6E8A-4147-A177-3AD203B41FA5}">
                      <a16:colId xmlns:a16="http://schemas.microsoft.com/office/drawing/2014/main" val="1629908258"/>
                    </a:ext>
                  </a:extLst>
                </a:gridCol>
                <a:gridCol w="520137">
                  <a:extLst>
                    <a:ext uri="{9D8B030D-6E8A-4147-A177-3AD203B41FA5}">
                      <a16:colId xmlns:a16="http://schemas.microsoft.com/office/drawing/2014/main" val="2147780406"/>
                    </a:ext>
                  </a:extLst>
                </a:gridCol>
                <a:gridCol w="511504">
                  <a:extLst>
                    <a:ext uri="{9D8B030D-6E8A-4147-A177-3AD203B41FA5}">
                      <a16:colId xmlns:a16="http://schemas.microsoft.com/office/drawing/2014/main" val="2368806540"/>
                    </a:ext>
                  </a:extLst>
                </a:gridCol>
                <a:gridCol w="679364">
                  <a:extLst>
                    <a:ext uri="{9D8B030D-6E8A-4147-A177-3AD203B41FA5}">
                      <a16:colId xmlns:a16="http://schemas.microsoft.com/office/drawing/2014/main" val="3959863927"/>
                    </a:ext>
                  </a:extLst>
                </a:gridCol>
                <a:gridCol w="150594">
                  <a:extLst>
                    <a:ext uri="{9D8B030D-6E8A-4147-A177-3AD203B41FA5}">
                      <a16:colId xmlns:a16="http://schemas.microsoft.com/office/drawing/2014/main" val="366369285"/>
                    </a:ext>
                  </a:extLst>
                </a:gridCol>
              </a:tblGrid>
              <a:tr h="408603">
                <a:tc row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Actividad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Fase 1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gridSpan="1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Fase 2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Fase 3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283734"/>
                  </a:ext>
                </a:extLst>
              </a:tr>
              <a:tr h="421109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2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3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4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5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6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7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8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9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10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11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12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13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14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15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16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17</a:t>
                      </a:r>
                      <a:endParaRPr lang="es-CL"/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18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16602"/>
                  </a:ext>
                </a:extLst>
              </a:tr>
              <a:tr h="434429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Gestión inicial de proyecto</a:t>
                      </a:r>
                      <a:endParaRPr lang="es-CL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CL"/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9212412"/>
                  </a:ext>
                </a:extLst>
              </a:tr>
              <a:tr h="434429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Diseño de arquitectura </a:t>
                      </a:r>
                      <a:endParaRPr lang="es-CL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/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018220"/>
                  </a:ext>
                </a:extLst>
              </a:tr>
              <a:tr h="65302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CL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Investigación sobre sistemas de gestión de energía y modelos de optimización.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/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1361947"/>
                  </a:ext>
                </a:extLst>
              </a:tr>
              <a:tr h="45605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Desarrollo de modelo matemático de optimización</a:t>
                      </a:r>
                      <a:endParaRPr lang="es-CL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CL"/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7770233"/>
                  </a:ext>
                </a:extLst>
              </a:tr>
              <a:tr h="421109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Programación del modelo.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CL"/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6519774"/>
                  </a:ext>
                </a:extLst>
              </a:tr>
              <a:tr h="40860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Creación base de datos</a:t>
                      </a:r>
                      <a:endParaRPr lang="es-CL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s-CL"/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3976684"/>
                  </a:ext>
                </a:extLst>
              </a:tr>
              <a:tr h="40860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CL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Desarrollo de API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/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L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3495216"/>
                  </a:ext>
                </a:extLst>
              </a:tr>
              <a:tr h="456051"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Realización  documentación de pruebas.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CL" dirty="0"/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99489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31338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AD9B9-B938-0C63-5A73-F2A743CBA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2B8C6169-04B9-B4A0-CED9-6F2C8F95D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E537857-D967-4D76-897F-93E6017CF0DE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0D9855B-CD44-41DC-B612-B12DDC227C09}"/>
              </a:ext>
            </a:extLst>
          </p:cNvPr>
          <p:cNvSpPr txBox="1"/>
          <p:nvPr/>
        </p:nvSpPr>
        <p:spPr>
          <a:xfrm>
            <a:off x="0" y="1154280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Arquitectura del software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AF37E84C-A58D-70EB-8279-A4407239C480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AAC50B5-D7EE-AFDE-A381-5D7485C572C6}"/>
              </a:ext>
            </a:extLst>
          </p:cNvPr>
          <p:cNvSpPr txBox="1"/>
          <p:nvPr/>
        </p:nvSpPr>
        <p:spPr>
          <a:xfrm>
            <a:off x="987001" y="2196863"/>
            <a:ext cx="2725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/>
              <a:t>Glosario: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b="1" dirty="0"/>
              <a:t>EMS: </a:t>
            </a:r>
            <a:r>
              <a:rPr lang="es-MX" sz="1200" dirty="0"/>
              <a:t>Energy Management </a:t>
            </a:r>
            <a:r>
              <a:rPr lang="es-MX" sz="1200" dirty="0" err="1"/>
              <a:t>System</a:t>
            </a:r>
            <a:r>
              <a:rPr lang="es-MX" sz="1200" dirty="0"/>
              <a:t> (Sistema de gestión de energía)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b="1" dirty="0"/>
              <a:t>BMS: </a:t>
            </a:r>
            <a:r>
              <a:rPr lang="es-MX" sz="1200" dirty="0" err="1"/>
              <a:t>Battery</a:t>
            </a:r>
            <a:r>
              <a:rPr lang="es-MX" sz="1200" dirty="0"/>
              <a:t> Management </a:t>
            </a:r>
            <a:r>
              <a:rPr lang="es-MX" sz="1200" dirty="0" err="1"/>
              <a:t>System</a:t>
            </a:r>
            <a:r>
              <a:rPr lang="es-MX" sz="1200" dirty="0"/>
              <a:t> (Sistema de gestión de baterías)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b="1" dirty="0"/>
              <a:t>BBDD: </a:t>
            </a:r>
            <a:r>
              <a:rPr lang="es-MX" sz="1200" dirty="0"/>
              <a:t>base de datos</a:t>
            </a:r>
            <a:endParaRPr lang="es-CL" sz="1200" dirty="0"/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E9D06C0D-6C5E-8D93-87CF-6C82A40E6E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08" y="2100663"/>
            <a:ext cx="10862776" cy="438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74248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154280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Modelo de datos (base de datos orientada a documentos)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C426A7D-4BAA-4C3A-C4FE-BB6780198B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889" y="1733354"/>
            <a:ext cx="6945511" cy="491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45761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1" y="952398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Tecnologías utilizadas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512F125-B642-8C33-D159-C633B10328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54" y="2279702"/>
            <a:ext cx="4572000" cy="1371600"/>
          </a:xfrm>
          <a:prstGeom prst="rect">
            <a:avLst/>
          </a:prstGeom>
        </p:spPr>
      </p:pic>
      <p:pic>
        <p:nvPicPr>
          <p:cNvPr id="5" name="Picture 4" descr="c#">
            <a:extLst>
              <a:ext uri="{FF2B5EF4-FFF2-40B4-BE49-F238E27FC236}">
                <a16:creationId xmlns:a16="http://schemas.microsoft.com/office/drawing/2014/main" id="{3880A72F-9CC2-0FF4-6528-15A863708A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584" y="3965482"/>
            <a:ext cx="2154311" cy="2346404"/>
          </a:xfrm>
          <a:prstGeom prst="rect">
            <a:avLst/>
          </a:prstGeom>
        </p:spPr>
      </p:pic>
      <p:pic>
        <p:nvPicPr>
          <p:cNvPr id="10" name="Picture 9" descr="A red and yellow flag&#10;&#10;Description automatically generated">
            <a:extLst>
              <a:ext uri="{FF2B5EF4-FFF2-40B4-BE49-F238E27FC236}">
                <a16:creationId xmlns:a16="http://schemas.microsoft.com/office/drawing/2014/main" id="{CBDD155B-7B6E-7978-1A18-572E53A026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039" y="1755819"/>
            <a:ext cx="4301094" cy="2419365"/>
          </a:xfrm>
          <a:prstGeom prst="rect">
            <a:avLst/>
          </a:prstGeom>
        </p:spPr>
      </p:pic>
      <p:pic>
        <p:nvPicPr>
          <p:cNvPr id="12" name="Picture 11" descr="A blue whale with boxes on it&#10;&#10;Description automatically generated">
            <a:extLst>
              <a:ext uri="{FF2B5EF4-FFF2-40B4-BE49-F238E27FC236}">
                <a16:creationId xmlns:a16="http://schemas.microsoft.com/office/drawing/2014/main" id="{14B0DF48-E34E-99BB-0EC4-F8F701F92C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010" y="3965482"/>
            <a:ext cx="3946059" cy="2219658"/>
          </a:xfrm>
          <a:prstGeom prst="rect">
            <a:avLst/>
          </a:prstGeom>
        </p:spPr>
      </p:pic>
      <p:pic>
        <p:nvPicPr>
          <p:cNvPr id="14" name="Picture 13" descr="A logo of a person in a suit&#10;&#10;Description automatically generated">
            <a:extLst>
              <a:ext uri="{FF2B5EF4-FFF2-40B4-BE49-F238E27FC236}">
                <a16:creationId xmlns:a16="http://schemas.microsoft.com/office/drawing/2014/main" id="{37D0AB4F-0A38-A426-A56E-54CEABC0FB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501" y="4083431"/>
            <a:ext cx="4039246" cy="211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6874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2707792"/>
            <a:ext cx="1219199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DEMOSTRACIÓN DEL RESULTADO DEL PROYECTO</a:t>
            </a:r>
          </a:p>
          <a:p>
            <a:pPr algn="ctr"/>
            <a:r>
              <a:rPr lang="es-MX" sz="2400" dirty="0">
                <a:solidFill>
                  <a:schemeClr val="bg2">
                    <a:lumMod val="50000"/>
                  </a:schemeClr>
                </a:solidFill>
              </a:rPr>
              <a:t>*Exposición del sistema</a:t>
            </a:r>
            <a:endParaRPr lang="es-CL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5B5D1A11-528C-89F1-ADBE-5762025E2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5">
            <a:extLst>
              <a:ext uri="{FF2B5EF4-FFF2-40B4-BE49-F238E27FC236}">
                <a16:creationId xmlns:a16="http://schemas.microsoft.com/office/drawing/2014/main" id="{C2D8A252-520F-9187-737C-E836216ACEAB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17468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115428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Obstáculos presentados durante el desarrollo</a:t>
            </a:r>
          </a:p>
        </p:txBody>
      </p:sp>
      <p:pic>
        <p:nvPicPr>
          <p:cNvPr id="2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8E277249-4F9A-C1CF-9A18-28F7C275F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5">
            <a:extLst>
              <a:ext uri="{FF2B5EF4-FFF2-40B4-BE49-F238E27FC236}">
                <a16:creationId xmlns:a16="http://schemas.microsoft.com/office/drawing/2014/main" id="{48CBD42A-EE52-A150-8ABD-D482B819C707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39580-E954-9189-5733-24A19277B521}"/>
              </a:ext>
            </a:extLst>
          </p:cNvPr>
          <p:cNvSpPr txBox="1"/>
          <p:nvPr/>
        </p:nvSpPr>
        <p:spPr>
          <a:xfrm>
            <a:off x="1732085" y="2409092"/>
            <a:ext cx="8704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Compatibilizar investigación y desarrollo teórico de un modelo de optimización con requisitos prácticos de </a:t>
            </a:r>
            <a:r>
              <a:rPr lang="es-MX" dirty="0" err="1"/>
              <a:t>Capstone</a:t>
            </a:r>
            <a:r>
              <a:rPr lang="es-MX" dirty="0"/>
              <a:t>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266268508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E3D62-808A-3002-AB7F-C58C0AFEF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B346F9A6-D025-B282-845E-D028AA43A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77A6E97-87FB-9CA0-2FBC-A3EBEBD69A39}"/>
              </a:ext>
            </a:extLst>
          </p:cNvPr>
          <p:cNvSpPr txBox="1"/>
          <p:nvPr/>
        </p:nvSpPr>
        <p:spPr>
          <a:xfrm>
            <a:off x="1" y="115428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Agradecimientos</a:t>
            </a:r>
          </a:p>
        </p:txBody>
      </p:sp>
      <p:pic>
        <p:nvPicPr>
          <p:cNvPr id="2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9F71F6F9-E52D-1254-693B-78BACF775B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5">
            <a:extLst>
              <a:ext uri="{FF2B5EF4-FFF2-40B4-BE49-F238E27FC236}">
                <a16:creationId xmlns:a16="http://schemas.microsoft.com/office/drawing/2014/main" id="{9A844D34-BCD0-8942-30CB-F6A740539FB0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31" name="Picture 7" descr="A person in a suit&#10;&#10;Description automatically generated">
            <a:extLst>
              <a:ext uri="{FF2B5EF4-FFF2-40B4-BE49-F238E27FC236}">
                <a16:creationId xmlns:a16="http://schemas.microsoft.com/office/drawing/2014/main" id="{75439493-0899-2705-0AA0-F38FE663D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0217" y="2665901"/>
            <a:ext cx="1412710" cy="140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F4ABAFC-8192-E26D-942B-00B5B0300779}"/>
              </a:ext>
            </a:extLst>
          </p:cNvPr>
          <p:cNvSpPr txBox="1"/>
          <p:nvPr/>
        </p:nvSpPr>
        <p:spPr>
          <a:xfrm>
            <a:off x="2405800" y="4211620"/>
            <a:ext cx="1785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dirty="0"/>
              <a:t>Luis Gutiérrez</a:t>
            </a:r>
          </a:p>
          <a:p>
            <a:pPr algn="ctr"/>
            <a:r>
              <a:rPr lang="es-CL" sz="1100" dirty="0"/>
              <a:t>PhD. Ingeniería Eléctrica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764681-8623-09D9-C585-E2BA36CE8690}"/>
              </a:ext>
            </a:extLst>
          </p:cNvPr>
          <p:cNvSpPr txBox="1"/>
          <p:nvPr/>
        </p:nvSpPr>
        <p:spPr>
          <a:xfrm>
            <a:off x="4273738" y="4163196"/>
            <a:ext cx="178566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dirty="0"/>
              <a:t>Bernardo Severino</a:t>
            </a:r>
          </a:p>
          <a:p>
            <a:pPr algn="ctr"/>
            <a:r>
              <a:rPr lang="es-CL" sz="1100" dirty="0"/>
              <a:t>PhD(c). Electrónica de Potencia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114D30-7E3A-BE19-6AAB-E9A921DF67A4}"/>
              </a:ext>
            </a:extLst>
          </p:cNvPr>
          <p:cNvSpPr txBox="1"/>
          <p:nvPr/>
        </p:nvSpPr>
        <p:spPr>
          <a:xfrm>
            <a:off x="8256549" y="4163196"/>
            <a:ext cx="1785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dirty="0"/>
              <a:t>Luca Bozzo</a:t>
            </a:r>
          </a:p>
          <a:p>
            <a:pPr algn="ctr"/>
            <a:r>
              <a:rPr lang="es-CL" sz="1100" dirty="0"/>
              <a:t>Ingeniero Civil en Energía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215B7D-6431-1266-408C-0E73D939C93F}"/>
              </a:ext>
            </a:extLst>
          </p:cNvPr>
          <p:cNvSpPr txBox="1"/>
          <p:nvPr/>
        </p:nvSpPr>
        <p:spPr>
          <a:xfrm>
            <a:off x="6171904" y="4204923"/>
            <a:ext cx="1785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dirty="0"/>
              <a:t>Rafael Celis</a:t>
            </a:r>
          </a:p>
          <a:p>
            <a:pPr algn="ctr"/>
            <a:r>
              <a:rPr lang="es-CL" sz="1100" dirty="0"/>
              <a:t>Ingeniero Civil Industrial</a:t>
            </a:r>
          </a:p>
        </p:txBody>
      </p:sp>
      <p:pic>
        <p:nvPicPr>
          <p:cNvPr id="6" name="Picture 5" descr="A person in a blue shirt&#10;&#10;Description automatically generated">
            <a:extLst>
              <a:ext uri="{FF2B5EF4-FFF2-40B4-BE49-F238E27FC236}">
                <a16:creationId xmlns:a16="http://schemas.microsoft.com/office/drawing/2014/main" id="{108E2B3D-83CB-2634-37EF-8D5E0E8E31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" t="2017" r="106" b="32704"/>
          <a:stretch/>
        </p:blipFill>
        <p:spPr>
          <a:xfrm>
            <a:off x="2592279" y="2757767"/>
            <a:ext cx="1412710" cy="1405429"/>
          </a:xfrm>
          <a:prstGeom prst="ellipse">
            <a:avLst/>
          </a:prstGeom>
        </p:spPr>
      </p:pic>
      <p:pic>
        <p:nvPicPr>
          <p:cNvPr id="8" name="Picture 7" descr="A person with a mustache and a mustache wearing a jacket&#10;&#10;Description automatically generated">
            <a:extLst>
              <a:ext uri="{FF2B5EF4-FFF2-40B4-BE49-F238E27FC236}">
                <a16:creationId xmlns:a16="http://schemas.microsoft.com/office/drawing/2014/main" id="{3C2105A7-1123-36B4-6722-79068D3A52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23" r="527" b="24951"/>
          <a:stretch/>
        </p:blipFill>
        <p:spPr>
          <a:xfrm>
            <a:off x="6328155" y="2627538"/>
            <a:ext cx="1473166" cy="1453929"/>
          </a:xfrm>
          <a:prstGeom prst="ellipse">
            <a:avLst/>
          </a:prstGeom>
        </p:spPr>
      </p:pic>
      <p:pic>
        <p:nvPicPr>
          <p:cNvPr id="11" name="Picture 10" descr="A person with a white shirt&#10;&#10;Description automatically generated">
            <a:extLst>
              <a:ext uri="{FF2B5EF4-FFF2-40B4-BE49-F238E27FC236}">
                <a16:creationId xmlns:a16="http://schemas.microsoft.com/office/drawing/2014/main" id="{698C0522-CF69-A84A-D6DB-ED3F700578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7" t="10764" r="6513" b="29589"/>
          <a:stretch/>
        </p:blipFill>
        <p:spPr>
          <a:xfrm>
            <a:off x="8412800" y="2641651"/>
            <a:ext cx="1473166" cy="145392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7448526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PREGUNTAS DE LA COMISIÓN</a:t>
            </a:r>
          </a:p>
        </p:txBody>
      </p:sp>
      <p:pic>
        <p:nvPicPr>
          <p:cNvPr id="2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382D9E79-8790-785C-9E24-F628326F3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5">
            <a:extLst>
              <a:ext uri="{FF2B5EF4-FFF2-40B4-BE49-F238E27FC236}">
                <a16:creationId xmlns:a16="http://schemas.microsoft.com/office/drawing/2014/main" id="{DF582F4B-C7D5-D47A-CFFE-490B949F56D4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807973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CD98BAAD-E67E-3FB9-220F-BD3AA3645F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8079157"/>
              </p:ext>
            </p:extLst>
          </p:nvPr>
        </p:nvGraphicFramePr>
        <p:xfrm>
          <a:off x="4121026" y="2251493"/>
          <a:ext cx="7628151" cy="20074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238327" y="3058616"/>
            <a:ext cx="36089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INTEGRANTES DEL PROYECTO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81598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3198AF-D3FE-D411-C656-1B619B927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E4EAEE62-E38B-DC63-784B-09D84DCCA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B217580-1DB8-B779-16BB-383E4D28A50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B697EBF-F3D5-B703-72B8-8843578A35EF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DESCRIPCIÓN DEL PROYECTO: Contexto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A71FA4B6-7A05-AAD5-C801-A993F45493C9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: esquinas redondeadas 2">
            <a:extLst>
              <a:ext uri="{FF2B5EF4-FFF2-40B4-BE49-F238E27FC236}">
                <a16:creationId xmlns:a16="http://schemas.microsoft.com/office/drawing/2014/main" id="{11B55839-37A6-BACA-4500-BA1178D21E49}"/>
              </a:ext>
            </a:extLst>
          </p:cNvPr>
          <p:cNvSpPr/>
          <p:nvPr/>
        </p:nvSpPr>
        <p:spPr>
          <a:xfrm>
            <a:off x="887437" y="1915128"/>
            <a:ext cx="4055499" cy="4573944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s-CL" sz="1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L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L" sz="1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L" dirty="0"/>
          </a:p>
          <a:p>
            <a:pPr algn="just"/>
            <a:endParaRPr lang="es-CL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L" sz="1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dirty="0"/>
              <a:t>D</a:t>
            </a:r>
            <a:r>
              <a:rPr lang="es-CL" sz="1800" dirty="0"/>
              <a:t>esarrollamos sistemas inteligentes de almacenamiento de energía, reutilizando baterías de vehículos eléctricos.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dirty="0"/>
              <a:t>Reducimos costos de inversión y operativos para estaciones de carga rápida de vehículos eléctricos de alta potencia.</a:t>
            </a:r>
            <a:endParaRPr lang="es-CL" sz="1800" u="sng" dirty="0"/>
          </a:p>
        </p:txBody>
      </p:sp>
      <p:pic>
        <p:nvPicPr>
          <p:cNvPr id="8" name="Picture 7" descr="A logo with a lightning bolt in it&#10;&#10;Description automatically generated">
            <a:extLst>
              <a:ext uri="{FF2B5EF4-FFF2-40B4-BE49-F238E27FC236}">
                <a16:creationId xmlns:a16="http://schemas.microsoft.com/office/drawing/2014/main" id="{BBD6DE68-D6C0-F0E4-A378-1962C18299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5" t="23449" r="36913" b="25299"/>
          <a:stretch/>
        </p:blipFill>
        <p:spPr>
          <a:xfrm>
            <a:off x="2327507" y="2169769"/>
            <a:ext cx="1175357" cy="1461022"/>
          </a:xfrm>
          <a:prstGeom prst="rect">
            <a:avLst/>
          </a:prstGeom>
        </p:spPr>
      </p:pic>
      <p:sp>
        <p:nvSpPr>
          <p:cNvPr id="16" name="Rectangle 8">
            <a:extLst>
              <a:ext uri="{FF2B5EF4-FFF2-40B4-BE49-F238E27FC236}">
                <a16:creationId xmlns:a16="http://schemas.microsoft.com/office/drawing/2014/main" id="{DE0685C3-A9BD-D061-F601-C803681E14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L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8440335-FDF3-4B4B-E192-395C83771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4133" y="2605176"/>
            <a:ext cx="5890933" cy="328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9446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4FEBD0-B941-59D8-B915-27568B60C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2E16E8D2-1FE8-12E7-B11B-0302535CF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3970FED-1B92-3F8A-98AE-7A4C83013F16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36809FD-4752-EC73-9C89-0483B7968EDD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DESCRIPCIÓN DEL PROYECTO: Problema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04D2D2A6-A0D4-C56A-C711-7FF5C866C08A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2272BB00-F5F1-838A-2388-62787C3F94EA}"/>
              </a:ext>
            </a:extLst>
          </p:cNvPr>
          <p:cNvSpPr/>
          <p:nvPr/>
        </p:nvSpPr>
        <p:spPr>
          <a:xfrm>
            <a:off x="714909" y="2169769"/>
            <a:ext cx="4366049" cy="3446027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lvl="0" algn="ctr"/>
            <a:r>
              <a:rPr lang="es-MX" sz="2800" u="sng" dirty="0"/>
              <a:t>Problema</a:t>
            </a: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En </a:t>
            </a:r>
            <a:r>
              <a:rPr lang="es-MX" b="1" dirty="0"/>
              <a:t>horas punta</a:t>
            </a:r>
            <a:r>
              <a:rPr lang="es-MX" dirty="0"/>
              <a:t>, la demanda de potencia aumenta significativamente.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Esto genera </a:t>
            </a:r>
            <a:r>
              <a:rPr lang="es-MX" b="1" dirty="0"/>
              <a:t>altos costos </a:t>
            </a:r>
            <a:r>
              <a:rPr lang="es-MX" dirty="0"/>
              <a:t>por potencia.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Se pueden utilizar </a:t>
            </a:r>
            <a:r>
              <a:rPr lang="es-MX" b="1" dirty="0"/>
              <a:t>baterías</a:t>
            </a:r>
            <a:r>
              <a:rPr lang="es-MX" dirty="0"/>
              <a:t> para mover la potencia a horarios de menor demanda y complementar la potencia de la red en horarios de alta demanda, pero </a:t>
            </a:r>
            <a:r>
              <a:rPr lang="es-MX" b="1" dirty="0"/>
              <a:t>requieren ser gestionadas</a:t>
            </a:r>
            <a:r>
              <a:rPr lang="es-MX" dirty="0"/>
              <a:t>.</a:t>
            </a:r>
          </a:p>
          <a:p>
            <a:pPr lvl="0" algn="ctr"/>
            <a:endParaRPr lang="es-CL" sz="1800" u="sng" dirty="0"/>
          </a:p>
        </p:txBody>
      </p:sp>
      <p:sp>
        <p:nvSpPr>
          <p:cNvPr id="4" name="Rectángulo: esquinas redondeadas 2">
            <a:extLst>
              <a:ext uri="{FF2B5EF4-FFF2-40B4-BE49-F238E27FC236}">
                <a16:creationId xmlns:a16="http://schemas.microsoft.com/office/drawing/2014/main" id="{70D1220C-1847-45C6-B60F-FD6EDBCE206C}"/>
              </a:ext>
            </a:extLst>
          </p:cNvPr>
          <p:cNvSpPr/>
          <p:nvPr/>
        </p:nvSpPr>
        <p:spPr>
          <a:xfrm>
            <a:off x="8047725" y="2066265"/>
            <a:ext cx="3894472" cy="3446027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b="1" dirty="0"/>
              <a:t>Potencia</a:t>
            </a:r>
            <a:r>
              <a:rPr lang="es-MX" dirty="0"/>
              <a:t>: Rapidez con la que consumo energía, se mide en kW (kilowatts).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b="1" dirty="0"/>
              <a:t>Energía: </a:t>
            </a:r>
            <a:r>
              <a:rPr lang="es-MX" dirty="0"/>
              <a:t>Cantidad de electricidad consumida, se mide en kWh (kilowatts hora).</a:t>
            </a:r>
          </a:p>
          <a:p>
            <a:pPr lvl="0" algn="ctr"/>
            <a:endParaRPr lang="es-CL" sz="1800" u="sn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BB4D42B-0D54-9B05-8F3B-8D736AEC4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0212" y="2242531"/>
            <a:ext cx="2747513" cy="309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4439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3C479D-B315-16E2-089E-7291E617F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2D81EE62-1E5F-4374-B474-5CC2D7F94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95C47A0-9C19-DBCB-A9BC-4C54B470D08B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A75D5B2-8F9B-7331-51F2-1EB0B82CD5BE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DESCRIPCIÓN DEL PROYECTO: Problema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E3A22D9-1AA0-1BE6-E6AD-F18DEB2D07FF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F5F9B85D-9C60-A2B5-7FAA-FE2A89ED34DE}"/>
              </a:ext>
            </a:extLst>
          </p:cNvPr>
          <p:cNvSpPr/>
          <p:nvPr/>
        </p:nvSpPr>
        <p:spPr>
          <a:xfrm>
            <a:off x="714909" y="2169769"/>
            <a:ext cx="4366049" cy="3446027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lvl="0" algn="ctr"/>
            <a:r>
              <a:rPr lang="es-MX" sz="2800" u="sng" dirty="0"/>
              <a:t>Problema</a:t>
            </a: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En </a:t>
            </a:r>
            <a:r>
              <a:rPr lang="es-MX" b="1" dirty="0"/>
              <a:t>horas punta</a:t>
            </a:r>
            <a:r>
              <a:rPr lang="es-MX" dirty="0"/>
              <a:t>, la demanda de potencia aumenta significativamente.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Esto genera </a:t>
            </a:r>
            <a:r>
              <a:rPr lang="es-MX" b="1" dirty="0"/>
              <a:t>altos costos </a:t>
            </a:r>
            <a:r>
              <a:rPr lang="es-MX" dirty="0"/>
              <a:t>por potencia.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Se pueden utilizar </a:t>
            </a:r>
            <a:r>
              <a:rPr lang="es-MX" b="1" dirty="0"/>
              <a:t>baterías</a:t>
            </a:r>
            <a:r>
              <a:rPr lang="es-MX" dirty="0"/>
              <a:t> para mover la potencia a horarios de menor demanda y complementar la potencia de la red en horarios de alta demanda, pero </a:t>
            </a:r>
            <a:r>
              <a:rPr lang="es-MX" b="1" dirty="0"/>
              <a:t>requieren ser gestionadas</a:t>
            </a:r>
            <a:r>
              <a:rPr lang="es-MX" dirty="0"/>
              <a:t>.</a:t>
            </a:r>
          </a:p>
          <a:p>
            <a:pPr lvl="0" algn="ctr"/>
            <a:endParaRPr lang="es-CL" sz="1800" u="sng" dirty="0"/>
          </a:p>
        </p:txBody>
      </p:sp>
      <p:pic>
        <p:nvPicPr>
          <p:cNvPr id="5" name="Picture 4" descr="A sign on a wall&#10;&#10;Description automatically generated">
            <a:extLst>
              <a:ext uri="{FF2B5EF4-FFF2-40B4-BE49-F238E27FC236}">
                <a16:creationId xmlns:a16="http://schemas.microsoft.com/office/drawing/2014/main" id="{7E7576A5-EB42-FE59-D293-1055FAB84A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169769"/>
            <a:ext cx="5169040" cy="3446027"/>
          </a:xfrm>
          <a:prstGeom prst="rect">
            <a:avLst/>
          </a:prstGeom>
        </p:spPr>
      </p:pic>
      <p:pic>
        <p:nvPicPr>
          <p:cNvPr id="8" name="Picture 7" descr="A white box with black objects inside&#10;&#10;Description automatically generated">
            <a:extLst>
              <a:ext uri="{FF2B5EF4-FFF2-40B4-BE49-F238E27FC236}">
                <a16:creationId xmlns:a16="http://schemas.microsoft.com/office/drawing/2014/main" id="{5F3731F4-AC5F-CC89-B615-1B5040EA50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8" r="9700"/>
          <a:stretch/>
        </p:blipFill>
        <p:spPr>
          <a:xfrm>
            <a:off x="6095999" y="2148691"/>
            <a:ext cx="5169040" cy="346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819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302D4-1005-7C0A-7C8F-0148EAE23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01BDF270-2A07-0201-21EF-3743C5FE7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B0A8AC8-9CAD-4EA0-7B95-CFD4B0455EF8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B879A8B-FE1B-A3A5-175A-C13E39E373D3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DESCRIPCIÓN DEL PROYECTO: Problema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3705AC85-F182-9DD9-4614-68A8D89276AD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4F9A8253-FC71-5D20-1172-5F392F2FCD35}"/>
              </a:ext>
            </a:extLst>
          </p:cNvPr>
          <p:cNvSpPr/>
          <p:nvPr/>
        </p:nvSpPr>
        <p:spPr>
          <a:xfrm>
            <a:off x="714909" y="2169769"/>
            <a:ext cx="4366049" cy="3446027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lvl="0" algn="ctr"/>
            <a:r>
              <a:rPr lang="es-MX" sz="2800" u="sng" dirty="0"/>
              <a:t>Problema</a:t>
            </a: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En </a:t>
            </a:r>
            <a:r>
              <a:rPr lang="es-MX" b="1" dirty="0"/>
              <a:t>horas punta</a:t>
            </a:r>
            <a:r>
              <a:rPr lang="es-MX" dirty="0"/>
              <a:t>, la demanda de potencia aumenta significativamente.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Esto genera </a:t>
            </a:r>
            <a:r>
              <a:rPr lang="es-MX" b="1" dirty="0"/>
              <a:t>altos costos </a:t>
            </a:r>
            <a:r>
              <a:rPr lang="es-MX" dirty="0"/>
              <a:t>por potencia.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Se pueden utilizar </a:t>
            </a:r>
            <a:r>
              <a:rPr lang="es-MX" b="1" dirty="0"/>
              <a:t>baterías</a:t>
            </a:r>
            <a:r>
              <a:rPr lang="es-MX" dirty="0"/>
              <a:t> para mover la potencia a horarios de menor demanda y complementar la potencia de la red en horarios de alta demanda, pero </a:t>
            </a:r>
            <a:r>
              <a:rPr lang="es-MX" b="1" dirty="0"/>
              <a:t>requieren ser gestionadas</a:t>
            </a:r>
            <a:r>
              <a:rPr lang="es-MX" dirty="0"/>
              <a:t>.</a:t>
            </a:r>
          </a:p>
          <a:p>
            <a:pPr lvl="0" algn="ctr"/>
            <a:endParaRPr lang="es-CL" sz="1800" u="sng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388B24-28C7-0DC3-B18C-142B17BA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184" y="2169769"/>
            <a:ext cx="5882345" cy="346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40430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3534E-3DF1-FC34-10DC-5DC8E7E4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E7A461C-B1A9-EC93-55D7-B731730572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8CE77D1-A5C8-46B8-393B-E5F5B6142AF3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4550EEB-6A40-E7DC-31D2-AB86D7AC159A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DESCRIPCIÓN DEL PROYECTO: Solución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36C88860-680F-3B74-339A-BEA91C6FB858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BF12A71-2E45-B7F7-A9DD-5550C92FAB20}"/>
              </a:ext>
            </a:extLst>
          </p:cNvPr>
          <p:cNvSpPr/>
          <p:nvPr/>
        </p:nvSpPr>
        <p:spPr>
          <a:xfrm>
            <a:off x="1397854" y="2150001"/>
            <a:ext cx="4348705" cy="2722479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lvl="0" algn="ctr"/>
            <a:r>
              <a:rPr lang="es-MX" sz="2800" u="sng" dirty="0"/>
              <a:t>Propuesta de solución</a:t>
            </a:r>
          </a:p>
          <a:p>
            <a:pPr lvl="0" algn="ctr"/>
            <a:endParaRPr lang="es-MX" u="sng" dirty="0"/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s-MX" dirty="0"/>
              <a:t>Sistema de gestión de energía para sistemas de almacenamiento de energía con baterías (BESS), basado en un modelo de optimización, para movilizar potencia en el tiempo y reducir costos de la factura eléctrica.</a:t>
            </a:r>
            <a:endParaRPr lang="es-CL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6BEFDC-A431-F59D-F883-6339BB3AC49A}"/>
              </a:ext>
            </a:extLst>
          </p:cNvPr>
          <p:cNvSpPr txBox="1"/>
          <p:nvPr/>
        </p:nvSpPr>
        <p:spPr>
          <a:xfrm>
            <a:off x="1150263" y="6281118"/>
            <a:ext cx="9192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900" dirty="0"/>
              <a:t>¹ A </a:t>
            </a:r>
            <a:r>
              <a:rPr lang="es-CL" sz="900" dirty="0" err="1"/>
              <a:t>review</a:t>
            </a:r>
            <a:r>
              <a:rPr lang="es-CL" sz="900" dirty="0"/>
              <a:t> </a:t>
            </a:r>
            <a:r>
              <a:rPr lang="es-CL" sz="900" dirty="0" err="1"/>
              <a:t>of</a:t>
            </a:r>
            <a:r>
              <a:rPr lang="es-CL" sz="900" dirty="0"/>
              <a:t> </a:t>
            </a:r>
            <a:r>
              <a:rPr lang="es-CL" sz="900" dirty="0" err="1"/>
              <a:t>battery</a:t>
            </a:r>
            <a:r>
              <a:rPr lang="es-CL" sz="900" dirty="0"/>
              <a:t> </a:t>
            </a:r>
            <a:r>
              <a:rPr lang="es-CL" sz="900" dirty="0" err="1"/>
              <a:t>energy</a:t>
            </a:r>
            <a:r>
              <a:rPr lang="es-CL" sz="900" dirty="0"/>
              <a:t> </a:t>
            </a:r>
            <a:r>
              <a:rPr lang="es-CL" sz="900" dirty="0" err="1"/>
              <a:t>storage</a:t>
            </a:r>
            <a:r>
              <a:rPr lang="es-CL" sz="900" dirty="0"/>
              <a:t> </a:t>
            </a:r>
            <a:r>
              <a:rPr lang="es-CL" sz="900" dirty="0" err="1"/>
              <a:t>systems</a:t>
            </a:r>
            <a:r>
              <a:rPr lang="es-CL" sz="900" dirty="0"/>
              <a:t> </a:t>
            </a:r>
            <a:r>
              <a:rPr lang="es-CL" sz="900" dirty="0" err="1"/>
              <a:t>for</a:t>
            </a:r>
            <a:r>
              <a:rPr lang="es-CL" sz="900" dirty="0"/>
              <a:t> </a:t>
            </a:r>
            <a:r>
              <a:rPr lang="es-CL" sz="900" dirty="0" err="1"/>
              <a:t>ancillary</a:t>
            </a:r>
            <a:r>
              <a:rPr lang="es-CL" sz="900" dirty="0"/>
              <a:t> </a:t>
            </a:r>
            <a:r>
              <a:rPr lang="es-CL" sz="900" dirty="0" err="1"/>
              <a:t>services</a:t>
            </a:r>
            <a:r>
              <a:rPr lang="es-CL" sz="900" dirty="0"/>
              <a:t> in </a:t>
            </a:r>
            <a:r>
              <a:rPr lang="es-CL" sz="900" dirty="0" err="1"/>
              <a:t>distribution</a:t>
            </a:r>
            <a:r>
              <a:rPr lang="es-CL" sz="900" dirty="0"/>
              <a:t> </a:t>
            </a:r>
            <a:r>
              <a:rPr lang="es-CL" sz="900" dirty="0" err="1"/>
              <a:t>grids</a:t>
            </a:r>
            <a:r>
              <a:rPr lang="es-CL" sz="900" dirty="0"/>
              <a:t>: </a:t>
            </a:r>
            <a:r>
              <a:rPr lang="es-CL" sz="900" dirty="0" err="1"/>
              <a:t>Current</a:t>
            </a:r>
            <a:r>
              <a:rPr lang="es-CL" sz="900" dirty="0"/>
              <a:t> status, </a:t>
            </a:r>
            <a:r>
              <a:rPr lang="es-CL" sz="900" dirty="0" err="1"/>
              <a:t>challenges</a:t>
            </a:r>
            <a:r>
              <a:rPr lang="es-CL" sz="900" dirty="0"/>
              <a:t> and future </a:t>
            </a:r>
            <a:r>
              <a:rPr lang="es-CL" sz="900" dirty="0" err="1"/>
              <a:t>directions</a:t>
            </a:r>
            <a:r>
              <a:rPr lang="es-CL" sz="900" dirty="0"/>
              <a:t> - </a:t>
            </a:r>
            <a:r>
              <a:rPr lang="es-CL" sz="900" dirty="0" err="1"/>
              <a:t>Scientific</a:t>
            </a:r>
            <a:r>
              <a:rPr lang="es-CL" sz="900" dirty="0"/>
              <a:t> Figure </a:t>
            </a:r>
            <a:r>
              <a:rPr lang="es-CL" sz="900" dirty="0" err="1"/>
              <a:t>on</a:t>
            </a:r>
            <a:r>
              <a:rPr lang="es-CL" sz="900" dirty="0"/>
              <a:t> </a:t>
            </a:r>
            <a:r>
              <a:rPr lang="es-CL" sz="900" dirty="0" err="1"/>
              <a:t>ResearchGate</a:t>
            </a:r>
            <a:r>
              <a:rPr lang="es-CL" sz="900" dirty="0"/>
              <a:t>. </a:t>
            </a:r>
            <a:r>
              <a:rPr lang="es-CL" sz="900" dirty="0" err="1"/>
              <a:t>Available</a:t>
            </a:r>
            <a:r>
              <a:rPr lang="es-CL" sz="900" dirty="0"/>
              <a:t> </a:t>
            </a:r>
            <a:r>
              <a:rPr lang="es-CL" sz="900" dirty="0" err="1"/>
              <a:t>from</a:t>
            </a:r>
            <a:r>
              <a:rPr lang="es-CL" sz="900" dirty="0"/>
              <a:t>: https://www.researchgate.net/figure/Typical-application-of-BESS-for-peak-shaving_fig5_363620431 [</a:t>
            </a:r>
            <a:r>
              <a:rPr lang="es-CL" sz="900" dirty="0" err="1"/>
              <a:t>accessed</a:t>
            </a:r>
            <a:r>
              <a:rPr lang="es-CL" sz="900" dirty="0"/>
              <a:t> 13 Nov 2024]</a:t>
            </a:r>
          </a:p>
        </p:txBody>
      </p:sp>
      <p:pic>
        <p:nvPicPr>
          <p:cNvPr id="11" name="Picture 10" descr="A diagram of a charger&#10;&#10;Description automatically generated">
            <a:extLst>
              <a:ext uri="{FF2B5EF4-FFF2-40B4-BE49-F238E27FC236}">
                <a16:creationId xmlns:a16="http://schemas.microsoft.com/office/drawing/2014/main" id="{0C21C087-618A-70CF-F995-85A9BBB6FF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150001"/>
            <a:ext cx="5003555" cy="27902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ACCBAD5-FA44-47AC-14DC-0013E829F2EC}"/>
              </a:ext>
            </a:extLst>
          </p:cNvPr>
          <p:cNvSpPr txBox="1"/>
          <p:nvPr/>
        </p:nvSpPr>
        <p:spPr>
          <a:xfrm>
            <a:off x="6984920" y="4940219"/>
            <a:ext cx="35744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Sistema BESS para </a:t>
            </a:r>
            <a:r>
              <a:rPr lang="en-US" sz="1400" dirty="0" err="1"/>
              <a:t>recorte</a:t>
            </a:r>
            <a:r>
              <a:rPr lang="en-US" sz="1400" dirty="0"/>
              <a:t> de hora punta¹</a:t>
            </a:r>
            <a:r>
              <a:rPr lang="en-US" sz="900" dirty="0"/>
              <a:t>.</a:t>
            </a:r>
            <a:endParaRPr lang="es-CL" sz="900" dirty="0"/>
          </a:p>
        </p:txBody>
      </p:sp>
    </p:spTree>
    <p:extLst>
      <p:ext uri="{BB962C8B-B14F-4D97-AF65-F5344CB8AC3E}">
        <p14:creationId xmlns:p14="http://schemas.microsoft.com/office/powerpoint/2010/main" val="10452953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384304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Objetivo General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733B57D9-BF13-9372-D021-14655CF00C4C}"/>
              </a:ext>
            </a:extLst>
          </p:cNvPr>
          <p:cNvSpPr txBox="1"/>
          <p:nvPr/>
        </p:nvSpPr>
        <p:spPr>
          <a:xfrm>
            <a:off x="1" y="4082446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Objetivos Específicos</a:t>
            </a:r>
            <a:endParaRPr lang="es-CL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08D4A171-2FE3-5173-34E6-9DC3D74E7376}"/>
              </a:ext>
            </a:extLst>
          </p:cNvPr>
          <p:cNvSpPr/>
          <p:nvPr/>
        </p:nvSpPr>
        <p:spPr>
          <a:xfrm>
            <a:off x="614515" y="2040571"/>
            <a:ext cx="10962967" cy="157522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Generar un producto mínimo viable que optimice la gestión de recursos de almacenamiento de energía para reducir costos en la factura eléctrica de clientes con tarifa regulada BT y AT 4.3 en Chile.  </a:t>
            </a:r>
            <a:endParaRPr lang="es-CL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7E63425F-86F4-531E-E0F5-7A349604A51E}"/>
              </a:ext>
            </a:extLst>
          </p:cNvPr>
          <p:cNvSpPr/>
          <p:nvPr/>
        </p:nvSpPr>
        <p:spPr>
          <a:xfrm>
            <a:off x="614514" y="4732407"/>
            <a:ext cx="10962967" cy="157522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s-MX" dirty="0"/>
              <a:t>Generar un modelo de optimización lineal entera mixta que minimice los costos de la factura eléctrica en clientes regulados con tarifa BT y AT 4.3 en Chile.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s-MX" dirty="0"/>
              <a:t>Desplegar el modelo de optimización en una API para su integración en sistemas de control y monitoreo de redes eléctricas.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7176697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Alcances y limitaciones del proyecto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7616C2D-6243-A10C-6DA3-7EDF2FDC8033}"/>
              </a:ext>
            </a:extLst>
          </p:cNvPr>
          <p:cNvSpPr txBox="1"/>
          <p:nvPr/>
        </p:nvSpPr>
        <p:spPr>
          <a:xfrm rot="18209486">
            <a:off x="3976358" y="3535567"/>
            <a:ext cx="2294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Tiempo de desarrollo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88925D-A046-80D6-E6B8-F21EA40E2156}"/>
              </a:ext>
            </a:extLst>
          </p:cNvPr>
          <p:cNvSpPr txBox="1"/>
          <p:nvPr/>
        </p:nvSpPr>
        <p:spPr>
          <a:xfrm rot="3366395">
            <a:off x="6199105" y="3664657"/>
            <a:ext cx="76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Costo</a:t>
            </a:r>
            <a:endParaRPr lang="es-CL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05DD51-F566-6EF0-7168-B3CBFB95318D}"/>
              </a:ext>
            </a:extLst>
          </p:cNvPr>
          <p:cNvSpPr txBox="1"/>
          <p:nvPr/>
        </p:nvSpPr>
        <p:spPr>
          <a:xfrm>
            <a:off x="3337839" y="5016039"/>
            <a:ext cx="57886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Producto mínimo viable que permita: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/>
              <a:t>Reducir costos por potencia.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/>
              <a:t>Adaptarse a perfiles de demanda de potencia.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/>
              <a:t>Integrarse a otros sistemas por medio de una API</a:t>
            </a:r>
            <a:endParaRPr lang="es-CL" dirty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2B205918-45E5-E101-85B7-9FF616D43433}"/>
              </a:ext>
            </a:extLst>
          </p:cNvPr>
          <p:cNvSpPr/>
          <p:nvPr/>
        </p:nvSpPr>
        <p:spPr>
          <a:xfrm>
            <a:off x="4558208" y="2898475"/>
            <a:ext cx="2495755" cy="1880540"/>
          </a:xfrm>
          <a:prstGeom prst="triangl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1AAA84-623E-9327-8A1E-D06B23DC8CC5}"/>
              </a:ext>
            </a:extLst>
          </p:cNvPr>
          <p:cNvSpPr txBox="1"/>
          <p:nvPr/>
        </p:nvSpPr>
        <p:spPr>
          <a:xfrm>
            <a:off x="5303717" y="4715138"/>
            <a:ext cx="1518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Alcance</a:t>
            </a:r>
            <a:endParaRPr lang="es-CL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98AD65-32B5-00CD-E169-13FE7614CD8A}"/>
              </a:ext>
            </a:extLst>
          </p:cNvPr>
          <p:cNvSpPr txBox="1"/>
          <p:nvPr/>
        </p:nvSpPr>
        <p:spPr>
          <a:xfrm>
            <a:off x="3360385" y="3490647"/>
            <a:ext cx="1574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4 meses</a:t>
            </a:r>
            <a:endParaRPr lang="es-CL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35FA19-2A39-3CBD-9B0E-511009A69679}"/>
              </a:ext>
            </a:extLst>
          </p:cNvPr>
          <p:cNvSpPr txBox="1"/>
          <p:nvPr/>
        </p:nvSpPr>
        <p:spPr>
          <a:xfrm>
            <a:off x="6822100" y="3535567"/>
            <a:ext cx="1950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CLP $7.598.900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52D1A9-C3C5-B0DD-F9FE-7DF7C18C3C01}"/>
              </a:ext>
            </a:extLst>
          </p:cNvPr>
          <p:cNvSpPr txBox="1"/>
          <p:nvPr/>
        </p:nvSpPr>
        <p:spPr>
          <a:xfrm>
            <a:off x="5281631" y="3938394"/>
            <a:ext cx="1048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Producto</a:t>
            </a:r>
            <a:endParaRPr lang="es-CL" b="1" dirty="0"/>
          </a:p>
        </p:txBody>
      </p:sp>
    </p:spTree>
    <p:extLst>
      <p:ext uri="{BB962C8B-B14F-4D97-AF65-F5344CB8AC3E}">
        <p14:creationId xmlns:p14="http://schemas.microsoft.com/office/powerpoint/2010/main" val="329995646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1744</TotalTime>
  <Words>1003</Words>
  <Application>Microsoft Office PowerPoint</Application>
  <PresentationFormat>Panorámica</PresentationFormat>
  <Paragraphs>188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Gerardo Galan Cruz</dc:creator>
  <cp:lastModifiedBy>DARIO HERNAN Rojas Mesías</cp:lastModifiedBy>
  <cp:revision>9</cp:revision>
  <dcterms:created xsi:type="dcterms:W3CDTF">2023-10-28T21:12:11Z</dcterms:created>
  <dcterms:modified xsi:type="dcterms:W3CDTF">2024-12-04T15:02:13Z</dcterms:modified>
</cp:coreProperties>
</file>

<file path=docProps/thumbnail.jpeg>
</file>